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2" r:id="rId6"/>
    <p:sldId id="261" r:id="rId7"/>
    <p:sldId id="260"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6C194-FBDD-5FC8-120B-4CD975968BF3}" v="734" dt="2022-04-02T18:41:56.322"/>
    <p1510:client id="{74AA8430-A4BC-4191-9E39-E9C374960401}" v="745" dt="2022-04-18T21:02:56.072"/>
    <p1510:client id="{8DBCAC97-FA11-94A4-BBCC-422AE75318D6}" v="440" dt="2022-04-24T14:31:12.222"/>
    <p1510:client id="{9C91FA81-1972-8B68-96E9-FF250BA3E44C}" v="163" dt="2022-04-14T14:19:10.547"/>
    <p1510:client id="{ABEB1D9A-AA22-40DE-88BA-65C53BC4B1C7}" v="28" dt="2022-03-30T19:00:30.526"/>
    <p1510:client id="{D7034BA3-0419-9663-81C4-71BFB8CD1D8F}" v="567" dt="2022-04-23T15:50:58.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46" d="100"/>
          <a:sy n="46"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2/14/2023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46732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1108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87437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664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2/14/2023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21189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90317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17106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1841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92969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2/14/2023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45300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2/14/2023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526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2/14/2023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5540230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6"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xmlns="" id="{EA4E4267-CAF0-4C38-8DC6-CD3B1A9F04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0EE3ACC5-126D-4BA4-8B45-7F0B5B839C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xmlns="" id="{AB2868F7-FE10-4289-A5BD-90763C7A2F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 osoby, grupa, pozujący&#10;&#10;Opis wygenerowany automatycznie">
            <a:extLst>
              <a:ext uri="{FF2B5EF4-FFF2-40B4-BE49-F238E27FC236}">
                <a16:creationId xmlns:a16="http://schemas.microsoft.com/office/drawing/2014/main" xmlns="" id="{63508BA8-1889-BDE9-8A44-A6CEDA94DC5B}"/>
              </a:ext>
            </a:extLst>
          </p:cNvPr>
          <p:cNvPicPr>
            <a:picLocks noChangeAspect="1"/>
          </p:cNvPicPr>
          <p:nvPr/>
        </p:nvPicPr>
        <p:blipFill>
          <a:blip r:embed="rId3"/>
          <a:stretch>
            <a:fillRect/>
          </a:stretch>
        </p:blipFill>
        <p:spPr>
          <a:xfrm>
            <a:off x="2910417" y="645106"/>
            <a:ext cx="6358158" cy="3229275"/>
          </a:xfrm>
          <a:prstGeom prst="rect">
            <a:avLst/>
          </a:prstGeom>
        </p:spPr>
      </p:pic>
      <p:sp>
        <p:nvSpPr>
          <p:cNvPr id="74" name="Rectangle 73">
            <a:extLst>
              <a:ext uri="{FF2B5EF4-FFF2-40B4-BE49-F238E27FC236}">
                <a16:creationId xmlns:a16="http://schemas.microsoft.com/office/drawing/2014/main" xmlns="" id="{BD94142C-10EE-487C-A327-404FDF358F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76" name="Rectangle 75">
            <a:extLst>
              <a:ext uri="{FF2B5EF4-FFF2-40B4-BE49-F238E27FC236}">
                <a16:creationId xmlns:a16="http://schemas.microsoft.com/office/drawing/2014/main" xmlns="" id="{5F7FAC2D-7A74-4939-A917-A1A5AF935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ytuł 1"/>
          <p:cNvSpPr>
            <a:spLocks noGrp="1"/>
          </p:cNvSpPr>
          <p:nvPr>
            <p:ph type="ctrTitle"/>
          </p:nvPr>
        </p:nvSpPr>
        <p:spPr>
          <a:xfrm>
            <a:off x="980788" y="4677462"/>
            <a:ext cx="10366743" cy="1054907"/>
          </a:xfrm>
        </p:spPr>
        <p:txBody>
          <a:bodyPr>
            <a:normAutofit/>
          </a:bodyPr>
          <a:lstStyle/>
          <a:p>
            <a:r>
              <a:rPr lang="pl-PL" sz="4800">
                <a:solidFill>
                  <a:schemeClr val="bg1"/>
                </a:solidFill>
                <a:latin typeface="Garamond"/>
                <a:cs typeface="Calibri Light"/>
              </a:rPr>
              <a:t>Zawody przyszłości</a:t>
            </a:r>
            <a:endParaRPr lang="pl-PL" sz="4800" dirty="0">
              <a:solidFill>
                <a:schemeClr val="bg1"/>
              </a:solidFill>
              <a:latin typeface="Garamond"/>
            </a:endParaRPr>
          </a:p>
        </p:txBody>
      </p: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pies, wewnątrz, ssak, biały&#10;&#10;Opis wygenerowany automatycznie">
            <a:extLst>
              <a:ext uri="{FF2B5EF4-FFF2-40B4-BE49-F238E27FC236}">
                <a16:creationId xmlns:a16="http://schemas.microsoft.com/office/drawing/2014/main" xmlns="" id="{141BFE93-D0E2-37FB-BC69-7E82160D7EA4}"/>
              </a:ext>
            </a:extLst>
          </p:cNvPr>
          <p:cNvPicPr>
            <a:picLocks noChangeAspect="1"/>
          </p:cNvPicPr>
          <p:nvPr/>
        </p:nvPicPr>
        <p:blipFill rotWithShape="1">
          <a:blip r:embed="rId2"/>
          <a:srcRect r="-1" b="3408"/>
          <a:stretch/>
        </p:blipFill>
        <p:spPr>
          <a:xfrm>
            <a:off x="20" y="10"/>
            <a:ext cx="12188932" cy="6857990"/>
          </a:xfrm>
          <a:prstGeom prst="rect">
            <a:avLst/>
          </a:prstGeom>
        </p:spPr>
      </p:pic>
      <p:sp>
        <p:nvSpPr>
          <p:cNvPr id="9" name="Rectangle 8">
            <a:extLst>
              <a:ext uri="{FF2B5EF4-FFF2-40B4-BE49-F238E27FC236}">
                <a16:creationId xmlns:a16="http://schemas.microsoft.com/office/drawing/2014/main" xmlns="" id="{CD64F326-929E-45E2-B54D-DC7E1720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xmlns="" id="{7BFCDFD7-7B3B-4ED9-B533-34D0B3724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Tytuł 1">
            <a:extLst>
              <a:ext uri="{FF2B5EF4-FFF2-40B4-BE49-F238E27FC236}">
                <a16:creationId xmlns:a16="http://schemas.microsoft.com/office/drawing/2014/main" xmlns="" id="{599422DC-6AFB-4711-EF7E-831B087EEFE9}"/>
              </a:ext>
            </a:extLst>
          </p:cNvPr>
          <p:cNvSpPr>
            <a:spLocks noGrp="1"/>
          </p:cNvSpPr>
          <p:nvPr>
            <p:ph type="title"/>
          </p:nvPr>
        </p:nvSpPr>
        <p:spPr>
          <a:xfrm>
            <a:off x="1357951" y="1352277"/>
            <a:ext cx="4633416" cy="1371600"/>
          </a:xfrm>
        </p:spPr>
        <p:txBody>
          <a:bodyPr>
            <a:normAutofit/>
          </a:bodyPr>
          <a:lstStyle/>
          <a:p>
            <a:r>
              <a:rPr lang="pl-PL" sz="4000"/>
              <a:t>Weterynarz</a:t>
            </a:r>
          </a:p>
        </p:txBody>
      </p:sp>
      <p:sp>
        <p:nvSpPr>
          <p:cNvPr id="3" name="Symbol zastępczy zawartości 2">
            <a:extLst>
              <a:ext uri="{FF2B5EF4-FFF2-40B4-BE49-F238E27FC236}">
                <a16:creationId xmlns:a16="http://schemas.microsoft.com/office/drawing/2014/main" xmlns="" id="{1059857F-3C69-89D0-0425-6B8D0D27BE80}"/>
              </a:ext>
            </a:extLst>
          </p:cNvPr>
          <p:cNvSpPr>
            <a:spLocks noGrp="1"/>
          </p:cNvSpPr>
          <p:nvPr>
            <p:ph idx="1"/>
          </p:nvPr>
        </p:nvSpPr>
        <p:spPr>
          <a:xfrm>
            <a:off x="1357950" y="2852792"/>
            <a:ext cx="4633415" cy="2572193"/>
          </a:xfrm>
        </p:spPr>
        <p:txBody>
          <a:bodyPr vert="horz" lIns="91440" tIns="45720" rIns="91440" bIns="45720" rtlCol="0" anchor="t">
            <a:normAutofit fontScale="92500" lnSpcReduction="20000"/>
          </a:bodyPr>
          <a:lstStyle/>
          <a:p>
            <a:pPr marL="0" indent="0">
              <a:buNone/>
            </a:pPr>
            <a:r>
              <a:rPr lang="pl-PL" dirty="0">
                <a:ea typeface="+mn-lt"/>
                <a:cs typeface="+mn-lt"/>
              </a:rPr>
              <a:t>Weterynarzem możemy nazwać osobę ze specjalnością w leczeniu zwierząt, zarówno domowych, jak i hodowlanych. Głównym zadaniem pracy weterynarza jest rozpoznawanie oraz zwalczanie chorób występujących u naszych pupili. Dodatkowo do jego obowiązków zaliczyć można profilaktykę, a także ocenę stanu zdrowia zwierzaków. Duża ilość osób decyduje się na posiadanie zwierzątka, przez co wzrasta zapotrzebowanie na osoby, które byłyby w stanie zajmować się nimi pod względem stanu zdrowia. </a:t>
            </a:r>
            <a:endParaRPr lang="pl-PL" dirty="0"/>
          </a:p>
        </p:txBody>
      </p:sp>
    </p:spTree>
    <p:extLst>
      <p:ext uri="{BB962C8B-B14F-4D97-AF65-F5344CB8AC3E}">
        <p14:creationId xmlns:p14="http://schemas.microsoft.com/office/powerpoint/2010/main" val="592502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rozmycie&#10;&#10;Opis wygenerowany automatycznie">
            <a:extLst>
              <a:ext uri="{FF2B5EF4-FFF2-40B4-BE49-F238E27FC236}">
                <a16:creationId xmlns:a16="http://schemas.microsoft.com/office/drawing/2014/main" xmlns="" id="{BB3CFEA3-A9EA-2537-8792-5121078F23B3}"/>
              </a:ext>
            </a:extLst>
          </p:cNvPr>
          <p:cNvPicPr>
            <a:picLocks noChangeAspect="1"/>
          </p:cNvPicPr>
          <p:nvPr/>
        </p:nvPicPr>
        <p:blipFill rotWithShape="1">
          <a:blip r:embed="rId2"/>
          <a:srcRect l="9091" t="23391"/>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B37C4559-CD84-151C-7CD9-D9D9B51D1494}"/>
              </a:ext>
            </a:extLst>
          </p:cNvPr>
          <p:cNvSpPr>
            <a:spLocks noGrp="1"/>
          </p:cNvSpPr>
          <p:nvPr>
            <p:ph type="title"/>
          </p:nvPr>
        </p:nvSpPr>
        <p:spPr>
          <a:xfrm>
            <a:off x="6846137" y="727626"/>
            <a:ext cx="4602152" cy="1718225"/>
          </a:xfrm>
        </p:spPr>
        <p:txBody>
          <a:bodyPr>
            <a:normAutofit/>
          </a:bodyPr>
          <a:lstStyle/>
          <a:p>
            <a:r>
              <a:rPr lang="pl-PL" sz="4400"/>
              <a:t>Ekolog</a:t>
            </a:r>
          </a:p>
        </p:txBody>
      </p:sp>
      <p:sp>
        <p:nvSpPr>
          <p:cNvPr id="3" name="Symbol zastępczy zawartości 2">
            <a:extLst>
              <a:ext uri="{FF2B5EF4-FFF2-40B4-BE49-F238E27FC236}">
                <a16:creationId xmlns:a16="http://schemas.microsoft.com/office/drawing/2014/main" xmlns="" id="{E67480A5-CCA8-ACFA-AD80-D19808CA9A2C}"/>
              </a:ext>
            </a:extLst>
          </p:cNvPr>
          <p:cNvSpPr>
            <a:spLocks noGrp="1"/>
          </p:cNvSpPr>
          <p:nvPr>
            <p:ph idx="1"/>
          </p:nvPr>
        </p:nvSpPr>
        <p:spPr>
          <a:xfrm>
            <a:off x="6846137" y="2538920"/>
            <a:ext cx="4602152" cy="3480066"/>
          </a:xfrm>
        </p:spPr>
        <p:txBody>
          <a:bodyPr vert="horz" lIns="91440" tIns="45720" rIns="91440" bIns="45720" rtlCol="0" anchor="t">
            <a:normAutofit/>
          </a:bodyPr>
          <a:lstStyle/>
          <a:p>
            <a:r>
              <a:rPr lang="pl-PL" dirty="0"/>
              <a:t>Jak wiemy ekologia to </a:t>
            </a:r>
            <a:r>
              <a:rPr lang="pl-PL" dirty="0">
                <a:ea typeface="+mn-lt"/>
                <a:cs typeface="+mn-lt"/>
              </a:rPr>
              <a:t>nauka o strukturze i funkcjonowaniu przyrody, zajmująca się badaniem oddziaływań pomiędzy organizmami a ich środowiskiem oraz wzajemnie między tymi organizmami. Osoby takie badają środowiska naturalne, jak i żyjące w nich gatunki, by je chronić, jeżeli są zagrożone. Technologia związana z ekologią jest cały czas udoskonalana i przybywa coraz więcej specjalizacji do jej obsługi, przykładem mogą być specjaliści systemów energetyki odnawialnej. </a:t>
            </a:r>
          </a:p>
        </p:txBody>
      </p:sp>
    </p:spTree>
    <p:extLst>
      <p:ext uri="{BB962C8B-B14F-4D97-AF65-F5344CB8AC3E}">
        <p14:creationId xmlns:p14="http://schemas.microsoft.com/office/powerpoint/2010/main" val="1814693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1">
            <a:extLst>
              <a:ext uri="{FF2B5EF4-FFF2-40B4-BE49-F238E27FC236}">
                <a16:creationId xmlns:a16="http://schemas.microsoft.com/office/drawing/2014/main" xmlns="" id="{282E2A95-1A08-4118-83C6-B1CA5648E0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60" name="Rectangle 53">
            <a:extLst>
              <a:ext uri="{FF2B5EF4-FFF2-40B4-BE49-F238E27FC236}">
                <a16:creationId xmlns:a16="http://schemas.microsoft.com/office/drawing/2014/main" xmlns="" id="{2FFEFC7E-85EE-4AC9-A351-FBEB13A1D6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Rectangle 55">
            <a:extLst>
              <a:ext uri="{FF2B5EF4-FFF2-40B4-BE49-F238E27FC236}">
                <a16:creationId xmlns:a16="http://schemas.microsoft.com/office/drawing/2014/main" xmlns="" id="{CB2511BB-FC4C-45F3-94EB-661D6806C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70E9EA3-FBA7-8CD0-9F26-5AA2D6924DEE}"/>
              </a:ext>
            </a:extLst>
          </p:cNvPr>
          <p:cNvSpPr>
            <a:spLocks noGrp="1"/>
          </p:cNvSpPr>
          <p:nvPr>
            <p:ph type="title"/>
          </p:nvPr>
        </p:nvSpPr>
        <p:spPr>
          <a:xfrm>
            <a:off x="557720" y="612843"/>
            <a:ext cx="2312480" cy="1499738"/>
          </a:xfrm>
        </p:spPr>
        <p:txBody>
          <a:bodyPr anchor="b">
            <a:normAutofit/>
          </a:bodyPr>
          <a:lstStyle/>
          <a:p>
            <a:r>
              <a:rPr lang="pl-PL" sz="2800"/>
              <a:t>Key account menager</a:t>
            </a:r>
          </a:p>
        </p:txBody>
      </p:sp>
      <p:sp>
        <p:nvSpPr>
          <p:cNvPr id="3" name="Symbol zastępczy zawartości 2">
            <a:extLst>
              <a:ext uri="{FF2B5EF4-FFF2-40B4-BE49-F238E27FC236}">
                <a16:creationId xmlns:a16="http://schemas.microsoft.com/office/drawing/2014/main" xmlns="" id="{50AB5EDC-936A-A9C3-8263-F89E16686022}"/>
              </a:ext>
            </a:extLst>
          </p:cNvPr>
          <p:cNvSpPr>
            <a:spLocks noGrp="1"/>
          </p:cNvSpPr>
          <p:nvPr>
            <p:ph idx="1"/>
          </p:nvPr>
        </p:nvSpPr>
        <p:spPr>
          <a:xfrm>
            <a:off x="557720" y="2149813"/>
            <a:ext cx="2312479" cy="3854197"/>
          </a:xfrm>
        </p:spPr>
        <p:txBody>
          <a:bodyPr vert="horz" lIns="91440" tIns="45720" rIns="91440" bIns="45720" rtlCol="0" anchor="t">
            <a:normAutofit/>
          </a:bodyPr>
          <a:lstStyle/>
          <a:p>
            <a:pPr>
              <a:lnSpc>
                <a:spcPct val="90000"/>
              </a:lnSpc>
            </a:pPr>
            <a:r>
              <a:rPr lang="pl-PL" sz="1200" dirty="0">
                <a:solidFill>
                  <a:schemeClr val="tx1">
                    <a:lumMod val="85000"/>
                    <a:lumOff val="15000"/>
                  </a:schemeClr>
                </a:solidFill>
                <a:ea typeface="+mn-lt"/>
                <a:cs typeface="+mn-lt"/>
              </a:rPr>
              <a:t>Specjalista do spraw kluczowych klientów, odpowiada za kontakty firmy z nimi. Podtrzymuje on relacje, lecz także dba o zawieranie nowych i podpisywanie kolejnych umów. Bardzo ważna jest znajomość produktów i usług z danej strefy, a w przypadku firm IT i sektora telekomunikacyjnego liczy się wykształcenie kierunkowe oraz doświadczenie techniczne. W obecnych czasach taki </a:t>
            </a:r>
            <a:r>
              <a:rPr lang="pl-PL" sz="1200" dirty="0" err="1">
                <a:solidFill>
                  <a:schemeClr val="tx1">
                    <a:lumMod val="85000"/>
                    <a:lumOff val="15000"/>
                  </a:schemeClr>
                </a:solidFill>
                <a:ea typeface="+mn-lt"/>
                <a:cs typeface="+mn-lt"/>
              </a:rPr>
              <a:t>account</a:t>
            </a:r>
            <a:r>
              <a:rPr lang="pl-PL" sz="1200" dirty="0">
                <a:solidFill>
                  <a:schemeClr val="tx1">
                    <a:lumMod val="85000"/>
                    <a:lumOff val="15000"/>
                  </a:schemeClr>
                </a:solidFill>
                <a:ea typeface="+mn-lt"/>
                <a:cs typeface="+mn-lt"/>
              </a:rPr>
              <a:t> menager może siedzieć przed komputerem prowadząc telekonferencje, dzięki czemu ma możliwość rozmowy z osobami nawet z zagranicy .</a:t>
            </a:r>
            <a:endParaRPr lang="pl-PL" sz="1200" dirty="0">
              <a:solidFill>
                <a:schemeClr val="tx1">
                  <a:lumMod val="85000"/>
                  <a:lumOff val="15000"/>
                </a:schemeClr>
              </a:solidFill>
            </a:endParaRPr>
          </a:p>
        </p:txBody>
      </p:sp>
      <p:sp>
        <p:nvSpPr>
          <p:cNvPr id="58" name="Rectangle 57">
            <a:extLst>
              <a:ext uri="{FF2B5EF4-FFF2-40B4-BE49-F238E27FC236}">
                <a16:creationId xmlns:a16="http://schemas.microsoft.com/office/drawing/2014/main" xmlns="" id="{68DC0EC7-60EA-4BD3-BC04-D547DE1B28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Obraz 5" descr="Obraz zawierający osoba, kobieta, computer&#10;&#10;Opis wygenerowany automatycznie">
            <a:extLst>
              <a:ext uri="{FF2B5EF4-FFF2-40B4-BE49-F238E27FC236}">
                <a16:creationId xmlns:a16="http://schemas.microsoft.com/office/drawing/2014/main" xmlns="" id="{C98621A8-BA35-FDAD-139B-3B4720E5EE84}"/>
              </a:ext>
            </a:extLst>
          </p:cNvPr>
          <p:cNvPicPr>
            <a:picLocks noChangeAspect="1"/>
          </p:cNvPicPr>
          <p:nvPr/>
        </p:nvPicPr>
        <p:blipFill>
          <a:blip r:embed="rId2"/>
          <a:stretch>
            <a:fillRect/>
          </a:stretch>
        </p:blipFill>
        <p:spPr>
          <a:xfrm>
            <a:off x="4049422" y="1027563"/>
            <a:ext cx="7237877" cy="4831282"/>
          </a:xfrm>
          <a:prstGeom prst="rect">
            <a:avLst/>
          </a:prstGeom>
        </p:spPr>
      </p:pic>
    </p:spTree>
    <p:extLst>
      <p:ext uri="{BB962C8B-B14F-4D97-AF65-F5344CB8AC3E}">
        <p14:creationId xmlns:p14="http://schemas.microsoft.com/office/powerpoint/2010/main" val="746209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3">
            <a:extLst>
              <a:ext uri="{FF2B5EF4-FFF2-40B4-BE49-F238E27FC236}">
                <a16:creationId xmlns:a16="http://schemas.microsoft.com/office/drawing/2014/main" xmlns=""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osoba, peruka&#10;&#10;Opis wygenerowany automatycznie">
            <a:extLst>
              <a:ext uri="{FF2B5EF4-FFF2-40B4-BE49-F238E27FC236}">
                <a16:creationId xmlns:a16="http://schemas.microsoft.com/office/drawing/2014/main" xmlns="" id="{B5C41C5C-8503-8B20-4D2D-8E12910FD3B0}"/>
              </a:ext>
            </a:extLst>
          </p:cNvPr>
          <p:cNvPicPr>
            <a:picLocks noChangeAspect="1"/>
          </p:cNvPicPr>
          <p:nvPr/>
        </p:nvPicPr>
        <p:blipFill rotWithShape="1">
          <a:blip r:embed="rId2"/>
          <a:srcRect l="37490" r="11243" b="1"/>
          <a:stretch/>
        </p:blipFill>
        <p:spPr>
          <a:xfrm>
            <a:off x="20" y="10"/>
            <a:ext cx="6805268" cy="6653672"/>
          </a:xfrm>
          <a:prstGeom prst="rect">
            <a:avLst/>
          </a:prstGeom>
        </p:spPr>
      </p:pic>
      <p:sp>
        <p:nvSpPr>
          <p:cNvPr id="35" name="Rectangle 25">
            <a:extLst>
              <a:ext uri="{FF2B5EF4-FFF2-40B4-BE49-F238E27FC236}">
                <a16:creationId xmlns:a16="http://schemas.microsoft.com/office/drawing/2014/main" xmlns=""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7">
            <a:extLst>
              <a:ext uri="{FF2B5EF4-FFF2-40B4-BE49-F238E27FC236}">
                <a16:creationId xmlns:a16="http://schemas.microsoft.com/office/drawing/2014/main" xmlns=""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F5F1AB1-28A8-ED66-ADA3-F7A1931864D3}"/>
              </a:ext>
            </a:extLst>
          </p:cNvPr>
          <p:cNvSpPr>
            <a:spLocks noGrp="1"/>
          </p:cNvSpPr>
          <p:nvPr>
            <p:ph type="title"/>
          </p:nvPr>
        </p:nvSpPr>
        <p:spPr>
          <a:xfrm>
            <a:off x="7064082" y="642594"/>
            <a:ext cx="4472921" cy="1371600"/>
          </a:xfrm>
        </p:spPr>
        <p:txBody>
          <a:bodyPr>
            <a:normAutofit/>
          </a:bodyPr>
          <a:lstStyle/>
          <a:p>
            <a:r>
              <a:rPr lang="pl-PL" sz="4000"/>
              <a:t>Nauczyciel</a:t>
            </a:r>
          </a:p>
        </p:txBody>
      </p:sp>
      <p:sp>
        <p:nvSpPr>
          <p:cNvPr id="3" name="Symbol zastępczy zawartości 2">
            <a:extLst>
              <a:ext uri="{FF2B5EF4-FFF2-40B4-BE49-F238E27FC236}">
                <a16:creationId xmlns:a16="http://schemas.microsoft.com/office/drawing/2014/main" xmlns="" id="{AED5F72D-F286-A062-ABF7-D80AA8671CA9}"/>
              </a:ext>
            </a:extLst>
          </p:cNvPr>
          <p:cNvSpPr>
            <a:spLocks noGrp="1"/>
          </p:cNvSpPr>
          <p:nvPr>
            <p:ph idx="1"/>
          </p:nvPr>
        </p:nvSpPr>
        <p:spPr>
          <a:xfrm>
            <a:off x="7064082" y="2103120"/>
            <a:ext cx="4472922" cy="3931920"/>
          </a:xfrm>
        </p:spPr>
        <p:txBody>
          <a:bodyPr vert="horz" lIns="91440" tIns="45720" rIns="91440" bIns="45720" rtlCol="0" anchor="t">
            <a:normAutofit/>
          </a:bodyPr>
          <a:lstStyle/>
          <a:p>
            <a:r>
              <a:rPr lang="pl-PL" dirty="0">
                <a:ea typeface="+mn-lt"/>
                <a:cs typeface="+mn-lt"/>
              </a:rPr>
              <a:t>Główną rolą nauczyciela jest przekazywanie wiedzy, oraz nauczenie dziecka jak wykorzystać w praktyce przyswojone wiadomości. </a:t>
            </a:r>
            <a:endParaRPr lang="pl-PL" dirty="0"/>
          </a:p>
          <a:p>
            <a:pPr>
              <a:buClr>
                <a:srgbClr val="262626"/>
              </a:buClr>
            </a:pPr>
            <a:r>
              <a:rPr lang="pl-PL" dirty="0">
                <a:ea typeface="+mn-lt"/>
                <a:cs typeface="+mn-lt"/>
              </a:rPr>
              <a:t>Nauczyciel powinien być specjalistą, który nie tylko potrafi przekazywać wiedzę w danej dziedzinie, ale także rozwijać motywację i umiejętności samodzielnego uczenia się. Zawód bardzo potrzebny, mimo nie tak dużej ilości osób chcących się go podjąć. Wymaga dużo cierpliwości i umiejętności pracowania z dziećmi.</a:t>
            </a:r>
            <a:endParaRPr lang="pl-PL"/>
          </a:p>
        </p:txBody>
      </p:sp>
    </p:spTree>
    <p:extLst>
      <p:ext uri="{BB962C8B-B14F-4D97-AF65-F5344CB8AC3E}">
        <p14:creationId xmlns:p14="http://schemas.microsoft.com/office/powerpoint/2010/main" val="3734983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osoba, kubek, wewnątrz, kawa&#10;&#10;Opis wygenerowany automatycznie">
            <a:extLst>
              <a:ext uri="{FF2B5EF4-FFF2-40B4-BE49-F238E27FC236}">
                <a16:creationId xmlns:a16="http://schemas.microsoft.com/office/drawing/2014/main" xmlns="" id="{4F36846B-623D-043C-98DD-2842FEF0EA0F}"/>
              </a:ext>
            </a:extLst>
          </p:cNvPr>
          <p:cNvPicPr>
            <a:picLocks noChangeAspect="1"/>
          </p:cNvPicPr>
          <p:nvPr/>
        </p:nvPicPr>
        <p:blipFill rotWithShape="1">
          <a:blip r:embed="rId2"/>
          <a:srcRect r="8913" b="1"/>
          <a:stretch/>
        </p:blipFill>
        <p:spPr>
          <a:xfrm>
            <a:off x="20" y="10"/>
            <a:ext cx="12188932" cy="6857990"/>
          </a:xfrm>
          <a:prstGeom prst="rect">
            <a:avLst/>
          </a:prstGeom>
        </p:spPr>
      </p:pic>
      <p:sp>
        <p:nvSpPr>
          <p:cNvPr id="15" name="Rectangle 8">
            <a:extLst>
              <a:ext uri="{FF2B5EF4-FFF2-40B4-BE49-F238E27FC236}">
                <a16:creationId xmlns:a16="http://schemas.microsoft.com/office/drawing/2014/main" xmlns="" id="{CD64F326-929E-45E2-B54D-DC7E1720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6" name="Rectangle 10">
            <a:extLst>
              <a:ext uri="{FF2B5EF4-FFF2-40B4-BE49-F238E27FC236}">
                <a16:creationId xmlns:a16="http://schemas.microsoft.com/office/drawing/2014/main" xmlns="" id="{7BFCDFD7-7B3B-4ED9-B533-34D0B3724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Tytuł 1">
            <a:extLst>
              <a:ext uri="{FF2B5EF4-FFF2-40B4-BE49-F238E27FC236}">
                <a16:creationId xmlns:a16="http://schemas.microsoft.com/office/drawing/2014/main" xmlns="" id="{B88BB622-B02A-A86A-9101-C5FCD4133444}"/>
              </a:ext>
            </a:extLst>
          </p:cNvPr>
          <p:cNvSpPr>
            <a:spLocks noGrp="1"/>
          </p:cNvSpPr>
          <p:nvPr>
            <p:ph type="title"/>
          </p:nvPr>
        </p:nvSpPr>
        <p:spPr>
          <a:xfrm>
            <a:off x="1357951" y="1352277"/>
            <a:ext cx="4633416" cy="1371600"/>
          </a:xfrm>
        </p:spPr>
        <p:txBody>
          <a:bodyPr>
            <a:normAutofit/>
          </a:bodyPr>
          <a:lstStyle/>
          <a:p>
            <a:r>
              <a:rPr lang="pl-PL" sz="4000"/>
              <a:t>Podsumowanie</a:t>
            </a:r>
          </a:p>
        </p:txBody>
      </p:sp>
      <p:sp>
        <p:nvSpPr>
          <p:cNvPr id="3" name="Symbol zastępczy zawartości 2">
            <a:extLst>
              <a:ext uri="{FF2B5EF4-FFF2-40B4-BE49-F238E27FC236}">
                <a16:creationId xmlns:a16="http://schemas.microsoft.com/office/drawing/2014/main" xmlns="" id="{B639ABCD-4658-6C42-B81B-A9E521AB92D5}"/>
              </a:ext>
            </a:extLst>
          </p:cNvPr>
          <p:cNvSpPr>
            <a:spLocks noGrp="1"/>
          </p:cNvSpPr>
          <p:nvPr>
            <p:ph idx="1"/>
          </p:nvPr>
        </p:nvSpPr>
        <p:spPr>
          <a:xfrm>
            <a:off x="1357950" y="2852792"/>
            <a:ext cx="4633415" cy="2572193"/>
          </a:xfrm>
        </p:spPr>
        <p:txBody>
          <a:bodyPr vert="horz" lIns="91440" tIns="45720" rIns="91440" bIns="45720" rtlCol="0" anchor="t">
            <a:normAutofit/>
          </a:bodyPr>
          <a:lstStyle/>
          <a:p>
            <a:pPr marL="0" indent="0">
              <a:buNone/>
            </a:pPr>
            <a:r>
              <a:rPr lang="pl-PL" dirty="0"/>
              <a:t>Wszystko tak naprawdę za te parę lat może się zmienić. Mogą powstać nowe zawody, które na ten moment nie istnieją, albo takie co dopiero swoją większą wartość zyskają. Prawdopodobnie 65% młodzieży/dzieci teraz uczących się w szkołach, już będzie wykonywała pracę o, której mamy znikome pojęcie. Rynek pracy jest rzeczą zmieniającą się cały czas, dzięki czemu możemy udoskonalać nasze dotychczasowe życia.</a:t>
            </a:r>
          </a:p>
        </p:txBody>
      </p:sp>
    </p:spTree>
    <p:extLst>
      <p:ext uri="{BB962C8B-B14F-4D97-AF65-F5344CB8AC3E}">
        <p14:creationId xmlns:p14="http://schemas.microsoft.com/office/powerpoint/2010/main" val="18536527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xmlns="" id="{7B58A187-A4B1-42EB-A4C7-8635BA50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xmlns="" id="{37F14E7F-3054-458C-ACF9-A8DA1757C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3" name="Rectangle 12">
            <a:extLst>
              <a:ext uri="{FF2B5EF4-FFF2-40B4-BE49-F238E27FC236}">
                <a16:creationId xmlns:a16="http://schemas.microsoft.com/office/drawing/2014/main" xmlns="" id="{93747C1C-97FC-4D70-A6C8-A01FBCF5A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25" name="Straight Connector 15">
              <a:extLst>
                <a:ext uri="{FF2B5EF4-FFF2-40B4-BE49-F238E27FC236}">
                  <a16:creationId xmlns:a16="http://schemas.microsoft.com/office/drawing/2014/main" xmlns="" id="{05CDC370-AE44-4300-98BA-FE204E8817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7B15501-CB9A-4642-80EE-2876EF039E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AFF9525-325F-47B3-A63C-93C12253AD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xmlns="" id="{B645BD8A-B13F-463A-9101-4FB883F064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4B934719-2D81-443B-8FB8-9CA4FFF2E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5196" y="457199"/>
            <a:ext cx="11281609" cy="594360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xmlns="" id="{B29CC623-FD26-47FD-9E70-44325D453EF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27454EF7-D937-4082-A347-6AEEA9C3BC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752" y="685800"/>
            <a:ext cx="10826496" cy="5486400"/>
          </a:xfrm>
          <a:prstGeom prst="rect">
            <a:avLst/>
          </a:prstGeom>
          <a:noFill/>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xmlns="" id="{73DF8FD2-7FF6-B95F-070B-D6D60F3F308B}"/>
              </a:ext>
            </a:extLst>
          </p:cNvPr>
          <p:cNvSpPr>
            <a:spLocks noGrp="1"/>
          </p:cNvSpPr>
          <p:nvPr>
            <p:ph type="title"/>
          </p:nvPr>
        </p:nvSpPr>
        <p:spPr>
          <a:xfrm>
            <a:off x="1101370" y="1106424"/>
            <a:ext cx="6571302" cy="4633289"/>
          </a:xfrm>
        </p:spPr>
        <p:txBody>
          <a:bodyPr vert="horz" lIns="91440" tIns="45720" rIns="91440" bIns="45720" rtlCol="0" anchor="ctr">
            <a:normAutofit/>
          </a:bodyPr>
          <a:lstStyle/>
          <a:p>
            <a:pPr algn="r">
              <a:lnSpc>
                <a:spcPct val="83000"/>
              </a:lnSpc>
            </a:pPr>
            <a:r>
              <a:rPr lang="en-US" sz="6600" cap="all" spc="-100">
                <a:solidFill>
                  <a:schemeClr val="tx1"/>
                </a:solidFill>
              </a:rPr>
              <a:t>Dziękuję za uwagę</a:t>
            </a:r>
          </a:p>
        </p:txBody>
      </p:sp>
    </p:spTree>
    <p:extLst>
      <p:ext uri="{BB962C8B-B14F-4D97-AF65-F5344CB8AC3E}">
        <p14:creationId xmlns:p14="http://schemas.microsoft.com/office/powerpoint/2010/main" val="2867958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5">
            <a:extLst>
              <a:ext uri="{FF2B5EF4-FFF2-40B4-BE49-F238E27FC236}">
                <a16:creationId xmlns:a16="http://schemas.microsoft.com/office/drawing/2014/main" xmlns="" id="{11657BF2-BFFB-4FF0-9FE2-4D7F7A7C9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7">
            <a:extLst>
              <a:ext uri="{FF2B5EF4-FFF2-40B4-BE49-F238E27FC236}">
                <a16:creationId xmlns:a16="http://schemas.microsoft.com/office/drawing/2014/main" xmlns="" id="{25397171-E233-4F26-9A8C-29C436537D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59">
            <a:extLst>
              <a:ext uri="{FF2B5EF4-FFF2-40B4-BE49-F238E27FC236}">
                <a16:creationId xmlns:a16="http://schemas.microsoft.com/office/drawing/2014/main" xmlns="" id="{EA830B9C-C9EB-4D80-9552-AE9DE30758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xmlns="" id="{3EA594C8-3501-328B-BEF1-7252D5E3FE99}"/>
              </a:ext>
            </a:extLst>
          </p:cNvPr>
          <p:cNvSpPr>
            <a:spLocks noGrp="1"/>
          </p:cNvSpPr>
          <p:nvPr>
            <p:ph type="title"/>
          </p:nvPr>
        </p:nvSpPr>
        <p:spPr>
          <a:xfrm>
            <a:off x="868680" y="642593"/>
            <a:ext cx="6281928" cy="1744183"/>
          </a:xfrm>
        </p:spPr>
        <p:txBody>
          <a:bodyPr>
            <a:normAutofit/>
          </a:bodyPr>
          <a:lstStyle/>
          <a:p>
            <a:r>
              <a:rPr lang="pl-PL"/>
              <a:t>Czym są tak naprawdę zawody przyszłości?</a:t>
            </a:r>
          </a:p>
        </p:txBody>
      </p:sp>
      <p:sp>
        <p:nvSpPr>
          <p:cNvPr id="3" name="Symbol zastępczy zawartości 2">
            <a:extLst>
              <a:ext uri="{FF2B5EF4-FFF2-40B4-BE49-F238E27FC236}">
                <a16:creationId xmlns:a16="http://schemas.microsoft.com/office/drawing/2014/main" xmlns="" id="{89AFA445-D4A0-899B-8BB8-365829E7A463}"/>
              </a:ext>
            </a:extLst>
          </p:cNvPr>
          <p:cNvSpPr>
            <a:spLocks noGrp="1"/>
          </p:cNvSpPr>
          <p:nvPr>
            <p:ph idx="1"/>
          </p:nvPr>
        </p:nvSpPr>
        <p:spPr>
          <a:xfrm>
            <a:off x="812924" y="3157877"/>
            <a:ext cx="6281928" cy="3648456"/>
          </a:xfrm>
        </p:spPr>
        <p:txBody>
          <a:bodyPr>
            <a:normAutofit/>
          </a:bodyPr>
          <a:lstStyle/>
          <a:p>
            <a:r>
              <a:rPr lang="pl-PL" b="1"/>
              <a:t>Zawody przyszłości </a:t>
            </a:r>
            <a:r>
              <a:rPr lang="pl-PL"/>
              <a:t>są to zawody, w których wykonywana praca nie będzie zastąpiona maszynami, którymi łatwiej się posługiwać jeśli chodzi o obciążającą pracę fizyczną, czy możliwość utraty zdrowia. Takie profesje znajdą swoje większe zapotrzebowanie za 10-20 lat.</a:t>
            </a:r>
          </a:p>
        </p:txBody>
      </p:sp>
      <p:pic>
        <p:nvPicPr>
          <p:cNvPr id="4" name="Obraz 4" descr="Obraz zawierający osoba, pozujący&#10;&#10;Opis wygenerowany automatycznie">
            <a:extLst>
              <a:ext uri="{FF2B5EF4-FFF2-40B4-BE49-F238E27FC236}">
                <a16:creationId xmlns:a16="http://schemas.microsoft.com/office/drawing/2014/main" xmlns="" id="{3634B030-6207-5C9D-E639-A193452E28D3}"/>
              </a:ext>
            </a:extLst>
          </p:cNvPr>
          <p:cNvPicPr>
            <a:picLocks noChangeAspect="1"/>
          </p:cNvPicPr>
          <p:nvPr/>
        </p:nvPicPr>
        <p:blipFill rotWithShape="1">
          <a:blip r:embed="rId2"/>
          <a:srcRect l="28229" r="32999" b="1"/>
          <a:stretch/>
        </p:blipFill>
        <p:spPr>
          <a:xfrm>
            <a:off x="7837371" y="237744"/>
            <a:ext cx="4124416" cy="6382512"/>
          </a:xfrm>
          <a:prstGeom prst="rect">
            <a:avLst/>
          </a:prstGeom>
        </p:spPr>
      </p:pic>
    </p:spTree>
    <p:extLst>
      <p:ext uri="{BB962C8B-B14F-4D97-AF65-F5344CB8AC3E}">
        <p14:creationId xmlns:p14="http://schemas.microsoft.com/office/powerpoint/2010/main" val="1794496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osoba&#10;&#10;Opis wygenerowany automatycznie">
            <a:extLst>
              <a:ext uri="{FF2B5EF4-FFF2-40B4-BE49-F238E27FC236}">
                <a16:creationId xmlns:a16="http://schemas.microsoft.com/office/drawing/2014/main" xmlns="" id="{A66346C2-7069-FC11-A14D-A7F82F4AAB24}"/>
              </a:ext>
            </a:extLst>
          </p:cNvPr>
          <p:cNvPicPr>
            <a:picLocks noChangeAspect="1"/>
          </p:cNvPicPr>
          <p:nvPr/>
        </p:nvPicPr>
        <p:blipFill rotWithShape="1">
          <a:blip r:embed="rId2"/>
          <a:srcRect t="4991" r="11516" b="4101"/>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947FBAFB-270D-2FDE-BBC3-D715B8F58033}"/>
              </a:ext>
            </a:extLst>
          </p:cNvPr>
          <p:cNvSpPr>
            <a:spLocks noGrp="1"/>
          </p:cNvSpPr>
          <p:nvPr>
            <p:ph type="title"/>
          </p:nvPr>
        </p:nvSpPr>
        <p:spPr>
          <a:xfrm>
            <a:off x="774043" y="727626"/>
            <a:ext cx="4602152" cy="1718225"/>
          </a:xfrm>
        </p:spPr>
        <p:txBody>
          <a:bodyPr>
            <a:normAutofit/>
          </a:bodyPr>
          <a:lstStyle/>
          <a:p>
            <a:r>
              <a:rPr lang="pl-PL" sz="4400"/>
              <a:t>Branża IT (technika informatyczna)</a:t>
            </a:r>
          </a:p>
        </p:txBody>
      </p:sp>
      <p:sp>
        <p:nvSpPr>
          <p:cNvPr id="3" name="Symbol zastępczy zawartości 2">
            <a:extLst>
              <a:ext uri="{FF2B5EF4-FFF2-40B4-BE49-F238E27FC236}">
                <a16:creationId xmlns:a16="http://schemas.microsoft.com/office/drawing/2014/main" xmlns="" id="{642FA84A-716D-C22A-7A6A-F8FBBBFE6037}"/>
              </a:ext>
            </a:extLst>
          </p:cNvPr>
          <p:cNvSpPr>
            <a:spLocks noGrp="1"/>
          </p:cNvSpPr>
          <p:nvPr>
            <p:ph idx="1"/>
          </p:nvPr>
        </p:nvSpPr>
        <p:spPr>
          <a:xfrm>
            <a:off x="774043" y="2538920"/>
            <a:ext cx="4602152" cy="3480066"/>
          </a:xfrm>
        </p:spPr>
        <p:txBody>
          <a:bodyPr vert="horz" lIns="91440" tIns="45720" rIns="91440" bIns="45720" rtlCol="0" anchor="t">
            <a:normAutofit/>
          </a:bodyPr>
          <a:lstStyle/>
          <a:p>
            <a:r>
              <a:rPr lang="pl-PL" dirty="0">
                <a:ea typeface="+mn-lt"/>
                <a:cs typeface="+mn-lt"/>
              </a:rPr>
              <a:t>Jest to dyscyplina informatyczna i branża na rynku pracy zajmująca się stosowaniem technologii obliczeniowych w biznesie, instytucjach państwowych, opiece zdrowotnej, szkołach i innych typach organizacji. Zapotrzebowanie w tej pracy już teraz jest dość spore, a technologia rozwija się cały czas bardzo szybko. W najbliższych latach stanowiska związane z np. z tworzeniem gier komputerowych, aplikacji, czy kreowaniem wirtualnej rzeczywistości będą zyskiwać na wartości.</a:t>
            </a:r>
            <a:endParaRPr lang="pl-PL" dirty="0"/>
          </a:p>
        </p:txBody>
      </p:sp>
    </p:spTree>
    <p:extLst>
      <p:ext uri="{BB962C8B-B14F-4D97-AF65-F5344CB8AC3E}">
        <p14:creationId xmlns:p14="http://schemas.microsoft.com/office/powerpoint/2010/main" val="3103167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5" descr="Obraz zawierający niebo, zewnętrzne, transport, pomarańczowy&#10;&#10;Opis wygenerowany automatycznie">
            <a:extLst>
              <a:ext uri="{FF2B5EF4-FFF2-40B4-BE49-F238E27FC236}">
                <a16:creationId xmlns:a16="http://schemas.microsoft.com/office/drawing/2014/main" xmlns="" id="{5E96BA81-2366-C0C9-3026-E82E45B53FBC}"/>
              </a:ext>
            </a:extLst>
          </p:cNvPr>
          <p:cNvPicPr>
            <a:picLocks noChangeAspect="1"/>
          </p:cNvPicPr>
          <p:nvPr/>
        </p:nvPicPr>
        <p:blipFill rotWithShape="1">
          <a:blip r:embed="rId2"/>
          <a:srcRect l="1802" r="1" b="1"/>
          <a:stretch/>
        </p:blipFill>
        <p:spPr>
          <a:xfrm>
            <a:off x="20" y="10"/>
            <a:ext cx="12188932" cy="6857990"/>
          </a:xfrm>
          <a:prstGeom prst="rect">
            <a:avLst/>
          </a:prstGeom>
        </p:spPr>
      </p:pic>
      <p:sp>
        <p:nvSpPr>
          <p:cNvPr id="16" name="Rectangle 9">
            <a:extLst>
              <a:ext uri="{FF2B5EF4-FFF2-40B4-BE49-F238E27FC236}">
                <a16:creationId xmlns:a16="http://schemas.microsoft.com/office/drawing/2014/main" xmlns="" id="{C926CAD6-45B1-4A85-A196-E722067B1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5" y="0"/>
            <a:ext cx="6525472" cy="6858000"/>
          </a:xfrm>
          <a:prstGeom prst="rect">
            <a:avLst/>
          </a:prstGeom>
          <a:solidFill>
            <a:schemeClr val="bg1">
              <a:lumMod val="75000"/>
              <a:lumOff val="25000"/>
            </a:schemeClr>
          </a:solidFill>
          <a:ln w="6350" cap="sq" cmpd="sng" algn="ctr">
            <a:noFill/>
            <a:prstDash val="solid"/>
            <a:miter lim="800000"/>
          </a:ln>
          <a:effectLst/>
        </p:spPr>
      </p:sp>
      <p:sp>
        <p:nvSpPr>
          <p:cNvPr id="17" name="Rectangle 11">
            <a:extLst>
              <a:ext uri="{FF2B5EF4-FFF2-40B4-BE49-F238E27FC236}">
                <a16:creationId xmlns:a16="http://schemas.microsoft.com/office/drawing/2014/main" xmlns="" id="{0E0936D5-2DCE-48A4-93BC-BA7861B4E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72663" y="320040"/>
            <a:ext cx="5888736" cy="6217920"/>
          </a:xfrm>
          <a:prstGeom prst="rect">
            <a:avLst/>
          </a:prstGeom>
          <a:noFill/>
          <a:ln w="6350" cap="sq" cmpd="sng" algn="ctr">
            <a:solidFill>
              <a:schemeClr val="tx1"/>
            </a:solidFill>
            <a:prstDash val="solid"/>
            <a:miter lim="800000"/>
          </a:ln>
          <a:effectLst>
            <a:softEdge rad="0"/>
          </a:effectLst>
        </p:spPr>
      </p:sp>
      <p:sp>
        <p:nvSpPr>
          <p:cNvPr id="2" name="Tytuł 1">
            <a:extLst>
              <a:ext uri="{FF2B5EF4-FFF2-40B4-BE49-F238E27FC236}">
                <a16:creationId xmlns:a16="http://schemas.microsoft.com/office/drawing/2014/main" xmlns="" id="{EC4AD27A-2605-084D-B75D-935693E3D3D3}"/>
              </a:ext>
            </a:extLst>
          </p:cNvPr>
          <p:cNvSpPr>
            <a:spLocks noGrp="1"/>
          </p:cNvSpPr>
          <p:nvPr>
            <p:ph type="title"/>
          </p:nvPr>
        </p:nvSpPr>
        <p:spPr>
          <a:xfrm>
            <a:off x="5236463" y="642594"/>
            <a:ext cx="5395144" cy="1371600"/>
          </a:xfrm>
        </p:spPr>
        <p:txBody>
          <a:bodyPr>
            <a:normAutofit/>
          </a:bodyPr>
          <a:lstStyle/>
          <a:p>
            <a:r>
              <a:rPr lang="pl-PL" sz="4000">
                <a:solidFill>
                  <a:schemeClr val="tx1"/>
                </a:solidFill>
              </a:rPr>
              <a:t>Logistyka</a:t>
            </a:r>
          </a:p>
        </p:txBody>
      </p:sp>
      <p:sp>
        <p:nvSpPr>
          <p:cNvPr id="3" name="Symbol zastępczy zawartości 2">
            <a:extLst>
              <a:ext uri="{FF2B5EF4-FFF2-40B4-BE49-F238E27FC236}">
                <a16:creationId xmlns:a16="http://schemas.microsoft.com/office/drawing/2014/main" xmlns="" id="{9354982C-3C6C-AFF0-D330-CA7EF6C9DF9C}"/>
              </a:ext>
            </a:extLst>
          </p:cNvPr>
          <p:cNvSpPr>
            <a:spLocks noGrp="1"/>
          </p:cNvSpPr>
          <p:nvPr>
            <p:ph idx="1"/>
          </p:nvPr>
        </p:nvSpPr>
        <p:spPr>
          <a:xfrm>
            <a:off x="5236463" y="2103120"/>
            <a:ext cx="5395144" cy="3931920"/>
          </a:xfrm>
        </p:spPr>
        <p:txBody>
          <a:bodyPr vert="horz" lIns="91440" tIns="45720" rIns="91440" bIns="45720" rtlCol="0">
            <a:normAutofit/>
          </a:bodyPr>
          <a:lstStyle/>
          <a:p>
            <a:r>
              <a:rPr lang="pl-PL">
                <a:ea typeface="+mn-lt"/>
                <a:cs typeface="+mn-lt"/>
              </a:rPr>
              <a:t>Zajmuje się ona planowaniem, organizowaniem, kierowaniem i kontrolowaniem przemieszczania towarów od producenta do konsumenta oraz wykorzystaniem informacji płynących z rynku w celu optymalizacji korzyści wynikających z wymiany towarowej dla wszystkich uczestników tej wymiany. Specjaliści z dziedziny logistyki są ważni nie tylko w transporcie, ale również budownictwie, energetyce, elektronice jak i motoryzacji. Praca ta jest wymagająca i bierze za sobą dużą odpowiedzialność. Osoba pracująca, jako logistyk ma wiele obowiązków i musi posiadać umiejętność planowania i rozwiązywania problemów. Nawet w tym momencie jest to jeden z najbardziej poszukiwanych zawodów. </a:t>
            </a:r>
            <a:endParaRPr lang="pl-PL"/>
          </a:p>
        </p:txBody>
      </p:sp>
    </p:spTree>
    <p:extLst>
      <p:ext uri="{BB962C8B-B14F-4D97-AF65-F5344CB8AC3E}">
        <p14:creationId xmlns:p14="http://schemas.microsoft.com/office/powerpoint/2010/main" val="126930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 wewnątrz, owoce&#10;&#10;Opis wygenerowany automatycznie">
            <a:extLst>
              <a:ext uri="{FF2B5EF4-FFF2-40B4-BE49-F238E27FC236}">
                <a16:creationId xmlns:a16="http://schemas.microsoft.com/office/drawing/2014/main" xmlns="" id="{F35503B1-21CC-8147-0960-097FF1136068}"/>
              </a:ext>
            </a:extLst>
          </p:cNvPr>
          <p:cNvPicPr>
            <a:picLocks noChangeAspect="1"/>
          </p:cNvPicPr>
          <p:nvPr/>
        </p:nvPicPr>
        <p:blipFill rotWithShape="1">
          <a:blip r:embed="rId2"/>
          <a:srcRect t="9091" r="9091"/>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BCEE600-E8FB-F9F4-B83F-3A9B3E722489}"/>
              </a:ext>
            </a:extLst>
          </p:cNvPr>
          <p:cNvSpPr>
            <a:spLocks noGrp="1"/>
          </p:cNvSpPr>
          <p:nvPr>
            <p:ph type="title"/>
          </p:nvPr>
        </p:nvSpPr>
        <p:spPr>
          <a:xfrm>
            <a:off x="774043" y="727626"/>
            <a:ext cx="4602152" cy="1718225"/>
          </a:xfrm>
        </p:spPr>
        <p:txBody>
          <a:bodyPr>
            <a:normAutofit/>
          </a:bodyPr>
          <a:lstStyle/>
          <a:p>
            <a:r>
              <a:rPr lang="pl-PL" sz="4400"/>
              <a:t>Dietetyk</a:t>
            </a:r>
          </a:p>
        </p:txBody>
      </p:sp>
      <p:sp>
        <p:nvSpPr>
          <p:cNvPr id="3" name="Symbol zastępczy zawartości 2">
            <a:extLst>
              <a:ext uri="{FF2B5EF4-FFF2-40B4-BE49-F238E27FC236}">
                <a16:creationId xmlns:a16="http://schemas.microsoft.com/office/drawing/2014/main" xmlns="" id="{961B0F79-466A-6E6C-E725-920D0F359314}"/>
              </a:ext>
            </a:extLst>
          </p:cNvPr>
          <p:cNvSpPr>
            <a:spLocks noGrp="1"/>
          </p:cNvSpPr>
          <p:nvPr>
            <p:ph idx="1"/>
          </p:nvPr>
        </p:nvSpPr>
        <p:spPr>
          <a:xfrm>
            <a:off x="774043" y="2538920"/>
            <a:ext cx="4602152" cy="3480066"/>
          </a:xfrm>
        </p:spPr>
        <p:txBody>
          <a:bodyPr vert="horz" lIns="91440" tIns="45720" rIns="91440" bIns="45720" rtlCol="0">
            <a:normAutofit/>
          </a:bodyPr>
          <a:lstStyle/>
          <a:p>
            <a:r>
              <a:rPr lang="pl-PL" dirty="0">
                <a:ea typeface="+mn-lt"/>
                <a:cs typeface="+mn-lt"/>
              </a:rPr>
              <a:t> Osoba, której praca opiera się w dużej mierze na edukowaniu osób zdrowych i chorych o zdrowym odżywianiu. Jego działalność polega na zmianie nawyków żywieniowych, tak aby były one korzystne dla zdrowia danego człowieka. Coraz więcej osób dba o swój wygląd, chce się lepiej odżywiać, czy ćwiczyć przez co pracę tą można przyznać do zawodów przyszłości.</a:t>
            </a:r>
          </a:p>
        </p:txBody>
      </p:sp>
    </p:spTree>
    <p:extLst>
      <p:ext uri="{BB962C8B-B14F-4D97-AF65-F5344CB8AC3E}">
        <p14:creationId xmlns:p14="http://schemas.microsoft.com/office/powerpoint/2010/main" val="2158127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robot kuchenny&#10;&#10;Opis wygenerowany automatycznie">
            <a:extLst>
              <a:ext uri="{FF2B5EF4-FFF2-40B4-BE49-F238E27FC236}">
                <a16:creationId xmlns:a16="http://schemas.microsoft.com/office/drawing/2014/main" xmlns="" id="{DE19255B-9EB6-B572-AA21-E2C30AF413F1}"/>
              </a:ext>
            </a:extLst>
          </p:cNvPr>
          <p:cNvPicPr>
            <a:picLocks noChangeAspect="1"/>
          </p:cNvPicPr>
          <p:nvPr/>
        </p:nvPicPr>
        <p:blipFill rotWithShape="1">
          <a:blip r:embed="rId2"/>
          <a:srcRect t="4209" r="-1" b="11499"/>
          <a:stretch/>
        </p:blipFill>
        <p:spPr>
          <a:xfrm>
            <a:off x="3048" y="10"/>
            <a:ext cx="12188952" cy="6857990"/>
          </a:xfrm>
          <a:prstGeom prst="rect">
            <a:avLst/>
          </a:prstGeom>
        </p:spPr>
      </p:pic>
      <p:sp>
        <p:nvSpPr>
          <p:cNvPr id="13" name="Rectangle 8">
            <a:extLst>
              <a:ext uri="{FF2B5EF4-FFF2-40B4-BE49-F238E27FC236}">
                <a16:creationId xmlns:a16="http://schemas.microsoft.com/office/drawing/2014/main" xmlns="" id="{CD64F326-929E-45E2-B54D-DC7E1720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0224"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4" name="Rectangle 10">
            <a:extLst>
              <a:ext uri="{FF2B5EF4-FFF2-40B4-BE49-F238E27FC236}">
                <a16:creationId xmlns:a16="http://schemas.microsoft.com/office/drawing/2014/main" xmlns="" id="{7BFCDFD7-7B3B-4ED9-B533-34D0B3724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56167" y="1106424"/>
            <a:ext cx="5120640" cy="4645152"/>
          </a:xfrm>
          <a:prstGeom prst="rect">
            <a:avLst/>
          </a:prstGeom>
          <a:noFill/>
          <a:ln w="6350" cap="sq" cmpd="sng" algn="ctr">
            <a:solidFill>
              <a:schemeClr val="tx1"/>
            </a:solidFill>
            <a:prstDash val="solid"/>
            <a:miter lim="800000"/>
          </a:ln>
          <a:effectLst>
            <a:softEdge rad="0"/>
          </a:effectLst>
        </p:spPr>
      </p:sp>
      <p:sp>
        <p:nvSpPr>
          <p:cNvPr id="2" name="Tytuł 1">
            <a:extLst>
              <a:ext uri="{FF2B5EF4-FFF2-40B4-BE49-F238E27FC236}">
                <a16:creationId xmlns:a16="http://schemas.microsoft.com/office/drawing/2014/main" xmlns="" id="{7B3464A3-25B3-3975-4DE3-47AF33F6AE2B}"/>
              </a:ext>
            </a:extLst>
          </p:cNvPr>
          <p:cNvSpPr>
            <a:spLocks noGrp="1"/>
          </p:cNvSpPr>
          <p:nvPr>
            <p:ph type="title"/>
          </p:nvPr>
        </p:nvSpPr>
        <p:spPr>
          <a:xfrm>
            <a:off x="6210846" y="1352277"/>
            <a:ext cx="4633416" cy="1371600"/>
          </a:xfrm>
        </p:spPr>
        <p:txBody>
          <a:bodyPr>
            <a:normAutofit/>
          </a:bodyPr>
          <a:lstStyle/>
          <a:p>
            <a:r>
              <a:rPr lang="pl-PL" sz="4000">
                <a:solidFill>
                  <a:schemeClr val="tx1"/>
                </a:solidFill>
              </a:rPr>
              <a:t>Pracownik naukowy</a:t>
            </a:r>
          </a:p>
        </p:txBody>
      </p:sp>
      <p:sp>
        <p:nvSpPr>
          <p:cNvPr id="3" name="Symbol zastępczy zawartości 2">
            <a:extLst>
              <a:ext uri="{FF2B5EF4-FFF2-40B4-BE49-F238E27FC236}">
                <a16:creationId xmlns:a16="http://schemas.microsoft.com/office/drawing/2014/main" xmlns="" id="{72A86757-13C8-1D68-6D11-2A5C655AC154}"/>
              </a:ext>
            </a:extLst>
          </p:cNvPr>
          <p:cNvSpPr>
            <a:spLocks noGrp="1"/>
          </p:cNvSpPr>
          <p:nvPr>
            <p:ph idx="1"/>
          </p:nvPr>
        </p:nvSpPr>
        <p:spPr>
          <a:xfrm>
            <a:off x="6210845" y="2852792"/>
            <a:ext cx="4633415" cy="2572193"/>
          </a:xfrm>
        </p:spPr>
        <p:txBody>
          <a:bodyPr vert="horz" lIns="91440" tIns="45720" rIns="91440" bIns="45720" rtlCol="0" anchor="t">
            <a:normAutofit/>
          </a:bodyPr>
          <a:lstStyle/>
          <a:p>
            <a:pPr>
              <a:lnSpc>
                <a:spcPct val="90000"/>
              </a:lnSpc>
            </a:pPr>
            <a:r>
              <a:rPr lang="pl-PL" sz="1500" dirty="0">
                <a:ea typeface="+mn-lt"/>
                <a:cs typeface="+mn-lt"/>
              </a:rPr>
              <a:t>Jest to specjalista określonej dziedziny nauki, który zajmuje się pracą badawczą dotyczącą określonej specjalności. Jest zatrudniony na przykład na uczelni, prowadząc zajęcia ze studentami, lub w instytucie badawczym nieprowadzącym działalności dydaktycznej. Ludzie Ci będą kluczowi do dalszego rozwoju. W przyszłości w największym stopniu zyskają naukowcy z takich dziedzin jak chemia, matematyka, fizyka, czy też inżynieria. To właśnie dzięki ich badaniom na rynku pojawiać się będą nowe technologie, wynalazki, usługi medyczne, leki czy też sposoby na pozyskiwanie energii.</a:t>
            </a:r>
            <a:endParaRPr lang="pl-PL" sz="1500" dirty="0"/>
          </a:p>
        </p:txBody>
      </p:sp>
    </p:spTree>
    <p:extLst>
      <p:ext uri="{BB962C8B-B14F-4D97-AF65-F5344CB8AC3E}">
        <p14:creationId xmlns:p14="http://schemas.microsoft.com/office/powerpoint/2010/main" val="3367495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wewnątrz, stół w jadalni, biurko&#10;&#10;Opis wygenerowany automatycznie">
            <a:extLst>
              <a:ext uri="{FF2B5EF4-FFF2-40B4-BE49-F238E27FC236}">
                <a16:creationId xmlns:a16="http://schemas.microsoft.com/office/drawing/2014/main" xmlns="" id="{4827D9A8-64AC-3308-F7D6-2A7561997C9C}"/>
              </a:ext>
            </a:extLst>
          </p:cNvPr>
          <p:cNvPicPr>
            <a:picLocks noChangeAspect="1"/>
          </p:cNvPicPr>
          <p:nvPr/>
        </p:nvPicPr>
        <p:blipFill rotWithShape="1">
          <a:blip r:embed="rId2"/>
          <a:srcRect t="8885" b="4908"/>
          <a:stretch/>
        </p:blipFill>
        <p:spPr>
          <a:xfrm>
            <a:off x="20" y="-1"/>
            <a:ext cx="12191980" cy="6857999"/>
          </a:xfrm>
          <a:prstGeom prst="rect">
            <a:avLst/>
          </a:prstGeom>
        </p:spPr>
      </p:pic>
      <p:sp>
        <p:nvSpPr>
          <p:cNvPr id="20" name="Rectangle 10">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6E1417C-2A44-40D7-2145-60F74E64CFC8}"/>
              </a:ext>
            </a:extLst>
          </p:cNvPr>
          <p:cNvSpPr>
            <a:spLocks noGrp="1"/>
          </p:cNvSpPr>
          <p:nvPr>
            <p:ph type="title"/>
          </p:nvPr>
        </p:nvSpPr>
        <p:spPr>
          <a:xfrm>
            <a:off x="774043" y="727626"/>
            <a:ext cx="4602152" cy="1718225"/>
          </a:xfrm>
        </p:spPr>
        <p:txBody>
          <a:bodyPr>
            <a:normAutofit fontScale="90000"/>
          </a:bodyPr>
          <a:lstStyle/>
          <a:p>
            <a:r>
              <a:rPr lang="pl-PL" sz="4400"/>
              <a:t>Pracownik medyczny/Lekarz (ogólnie)</a:t>
            </a:r>
          </a:p>
        </p:txBody>
      </p:sp>
      <p:sp>
        <p:nvSpPr>
          <p:cNvPr id="3" name="Symbol zastępczy zawartości 2">
            <a:extLst>
              <a:ext uri="{FF2B5EF4-FFF2-40B4-BE49-F238E27FC236}">
                <a16:creationId xmlns:a16="http://schemas.microsoft.com/office/drawing/2014/main" xmlns="" id="{585D5A9A-CF40-D4C5-31D8-0079029F928F}"/>
              </a:ext>
            </a:extLst>
          </p:cNvPr>
          <p:cNvSpPr>
            <a:spLocks noGrp="1"/>
          </p:cNvSpPr>
          <p:nvPr>
            <p:ph idx="1"/>
          </p:nvPr>
        </p:nvSpPr>
        <p:spPr>
          <a:xfrm>
            <a:off x="774043" y="2538920"/>
            <a:ext cx="4602152" cy="3480066"/>
          </a:xfrm>
        </p:spPr>
        <p:txBody>
          <a:bodyPr vert="horz" lIns="91440" tIns="45720" rIns="91440" bIns="45720" rtlCol="0" anchor="t">
            <a:normAutofit/>
          </a:bodyPr>
          <a:lstStyle/>
          <a:p>
            <a:r>
              <a:rPr lang="pl-PL" sz="1700" dirty="0"/>
              <a:t>Jest to </a:t>
            </a:r>
            <a:r>
              <a:rPr lang="pl-PL" sz="1700" dirty="0">
                <a:ea typeface="+mn-lt"/>
                <a:cs typeface="+mn-lt"/>
              </a:rPr>
              <a:t>osoba, która na podstawie odrębnych przepisów uprawniona jest do udzielania świadczeń zdrowotnych lub osobistość legitymująca się posiadaniem fachowych kwalifikacji do udzielania badań w określonej dziedzinie medycyny. Jak wiemy ludzie coraz chętniej uprawiają sporty i dbają o swój wygląd, dlatego na znaczeniu będą zyskiwać takie zawody jak chirurg medycyny estetycznej, czy też fizjoterapeuta. Kierunki związane z psychologią również zyskują na znaczeniu. W przyszłości mogą powstać również nowe zawody związane z medycyną.</a:t>
            </a:r>
            <a:endParaRPr lang="pl-PL" sz="1700" dirty="0"/>
          </a:p>
        </p:txBody>
      </p:sp>
    </p:spTree>
    <p:extLst>
      <p:ext uri="{BB962C8B-B14F-4D97-AF65-F5344CB8AC3E}">
        <p14:creationId xmlns:p14="http://schemas.microsoft.com/office/powerpoint/2010/main" val="345988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tekst, osoba, wewnątrz, ręka&#10;&#10;Opis wygenerowany automatycznie">
            <a:extLst>
              <a:ext uri="{FF2B5EF4-FFF2-40B4-BE49-F238E27FC236}">
                <a16:creationId xmlns:a16="http://schemas.microsoft.com/office/drawing/2014/main" xmlns="" id="{86AE66CB-E2B3-8351-A61C-53ABDA65C3E6}"/>
              </a:ext>
            </a:extLst>
          </p:cNvPr>
          <p:cNvPicPr>
            <a:picLocks noChangeAspect="1"/>
          </p:cNvPicPr>
          <p:nvPr/>
        </p:nvPicPr>
        <p:blipFill rotWithShape="1">
          <a:blip r:embed="rId2"/>
          <a:srcRect t="9012" r="-1" b="3756"/>
          <a:stretch/>
        </p:blipFill>
        <p:spPr>
          <a:xfrm>
            <a:off x="20" y="10"/>
            <a:ext cx="12188932" cy="6857990"/>
          </a:xfrm>
          <a:prstGeom prst="rect">
            <a:avLst/>
          </a:prstGeom>
        </p:spPr>
      </p:pic>
      <p:sp>
        <p:nvSpPr>
          <p:cNvPr id="21" name="Rectangle 8">
            <a:extLst>
              <a:ext uri="{FF2B5EF4-FFF2-40B4-BE49-F238E27FC236}">
                <a16:creationId xmlns:a16="http://schemas.microsoft.com/office/drawing/2014/main" xmlns="" id="{CD64F326-929E-45E2-B54D-DC7E1720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22" name="Rectangle 10">
            <a:extLst>
              <a:ext uri="{FF2B5EF4-FFF2-40B4-BE49-F238E27FC236}">
                <a16:creationId xmlns:a16="http://schemas.microsoft.com/office/drawing/2014/main" xmlns="" id="{7BFCDFD7-7B3B-4ED9-B533-34D0B3724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Tytuł 1">
            <a:extLst>
              <a:ext uri="{FF2B5EF4-FFF2-40B4-BE49-F238E27FC236}">
                <a16:creationId xmlns:a16="http://schemas.microsoft.com/office/drawing/2014/main" xmlns="" id="{89A2D363-FC9C-FCF4-1094-126611DC056C}"/>
              </a:ext>
            </a:extLst>
          </p:cNvPr>
          <p:cNvSpPr>
            <a:spLocks noGrp="1"/>
          </p:cNvSpPr>
          <p:nvPr>
            <p:ph type="title"/>
          </p:nvPr>
        </p:nvSpPr>
        <p:spPr>
          <a:xfrm>
            <a:off x="1357951" y="1352277"/>
            <a:ext cx="4633416" cy="1371600"/>
          </a:xfrm>
        </p:spPr>
        <p:txBody>
          <a:bodyPr>
            <a:normAutofit/>
          </a:bodyPr>
          <a:lstStyle/>
          <a:p>
            <a:r>
              <a:rPr lang="pl-PL" sz="4000"/>
              <a:t>Analityk big data</a:t>
            </a:r>
          </a:p>
        </p:txBody>
      </p:sp>
      <p:sp>
        <p:nvSpPr>
          <p:cNvPr id="3" name="Symbol zastępczy zawartości 2">
            <a:extLst>
              <a:ext uri="{FF2B5EF4-FFF2-40B4-BE49-F238E27FC236}">
                <a16:creationId xmlns:a16="http://schemas.microsoft.com/office/drawing/2014/main" xmlns="" id="{BB8FB310-3F66-3E1D-6700-14DF99C8E51C}"/>
              </a:ext>
            </a:extLst>
          </p:cNvPr>
          <p:cNvSpPr>
            <a:spLocks noGrp="1"/>
          </p:cNvSpPr>
          <p:nvPr>
            <p:ph idx="1"/>
          </p:nvPr>
        </p:nvSpPr>
        <p:spPr>
          <a:xfrm>
            <a:off x="1357950" y="2852792"/>
            <a:ext cx="4633415" cy="2572193"/>
          </a:xfrm>
        </p:spPr>
        <p:txBody>
          <a:bodyPr vert="horz" lIns="91440" tIns="45720" rIns="91440" bIns="45720" rtlCol="0" anchor="t">
            <a:normAutofit/>
          </a:bodyPr>
          <a:lstStyle/>
          <a:p>
            <a:pPr marL="0" indent="0">
              <a:buNone/>
            </a:pPr>
            <a:r>
              <a:rPr lang="pl-PL" dirty="0">
                <a:ea typeface="+mn-lt"/>
                <a:cs typeface="+mn-lt"/>
              </a:rPr>
              <a:t> Praca ta polega na analizie danych i sugerowaniu na ich podstawie określonych decyzji i rozwiązań.  Jest to ktoś, kto potrafi rozumieć dane „wypluwane” z różnych kanałów, systemów, a następnie łączyć je w sensowne łańcuchy. Taka funkcja potrzebna jest w coraz to większej liczbie firm. Osoba, która wykonuje taką pracę musi być dokładna i cierpliwa.</a:t>
            </a:r>
            <a:endParaRPr lang="pl-PL" dirty="0"/>
          </a:p>
        </p:txBody>
      </p:sp>
    </p:spTree>
    <p:extLst>
      <p:ext uri="{BB962C8B-B14F-4D97-AF65-F5344CB8AC3E}">
        <p14:creationId xmlns:p14="http://schemas.microsoft.com/office/powerpoint/2010/main" val="35026499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osoba, computer, komputer&#10;&#10;Opis wygenerowany automatycznie">
            <a:extLst>
              <a:ext uri="{FF2B5EF4-FFF2-40B4-BE49-F238E27FC236}">
                <a16:creationId xmlns:a16="http://schemas.microsoft.com/office/drawing/2014/main" xmlns="" id="{E2596161-0278-27CC-D460-7B25BB495195}"/>
              </a:ext>
            </a:extLst>
          </p:cNvPr>
          <p:cNvPicPr>
            <a:picLocks noChangeAspect="1"/>
          </p:cNvPicPr>
          <p:nvPr/>
        </p:nvPicPr>
        <p:blipFill rotWithShape="1">
          <a:blip r:embed="rId2"/>
          <a:srcRect l="9091" t="9130" b="14262"/>
          <a:stretch/>
        </p:blipFill>
        <p:spPr>
          <a:xfrm>
            <a:off x="20" y="-1"/>
            <a:ext cx="12191980" cy="6857999"/>
          </a:xfrm>
          <a:prstGeom prst="rect">
            <a:avLst/>
          </a:prstGeom>
        </p:spPr>
      </p:pic>
      <p:sp>
        <p:nvSpPr>
          <p:cNvPr id="32" name="Rectangle 10">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2">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2897C190-7B8F-0500-CDCA-136CB0961A0A}"/>
              </a:ext>
            </a:extLst>
          </p:cNvPr>
          <p:cNvSpPr>
            <a:spLocks noGrp="1"/>
          </p:cNvSpPr>
          <p:nvPr>
            <p:ph type="title"/>
          </p:nvPr>
        </p:nvSpPr>
        <p:spPr>
          <a:xfrm>
            <a:off x="6846137" y="727626"/>
            <a:ext cx="4602152" cy="1718225"/>
          </a:xfrm>
        </p:spPr>
        <p:txBody>
          <a:bodyPr>
            <a:normAutofit/>
          </a:bodyPr>
          <a:lstStyle/>
          <a:p>
            <a:r>
              <a:rPr lang="pl-PL" sz="4400"/>
              <a:t>Grafik</a:t>
            </a:r>
            <a:r>
              <a:rPr lang="pl-PL" sz="4400" dirty="0"/>
              <a:t> </a:t>
            </a:r>
            <a:r>
              <a:rPr lang="pl-PL" sz="4400"/>
              <a:t>komputerowy</a:t>
            </a:r>
            <a:endParaRPr lang="pl-PL" sz="4400" dirty="0"/>
          </a:p>
        </p:txBody>
      </p:sp>
      <p:sp>
        <p:nvSpPr>
          <p:cNvPr id="3" name="Symbol zastępczy zawartości 2">
            <a:extLst>
              <a:ext uri="{FF2B5EF4-FFF2-40B4-BE49-F238E27FC236}">
                <a16:creationId xmlns:a16="http://schemas.microsoft.com/office/drawing/2014/main" xmlns="" id="{7C556E91-C7BD-ED5A-4794-8E08817A132C}"/>
              </a:ext>
            </a:extLst>
          </p:cNvPr>
          <p:cNvSpPr>
            <a:spLocks noGrp="1"/>
          </p:cNvSpPr>
          <p:nvPr>
            <p:ph idx="1"/>
          </p:nvPr>
        </p:nvSpPr>
        <p:spPr>
          <a:xfrm>
            <a:off x="6846137" y="2538920"/>
            <a:ext cx="4602152" cy="3480066"/>
          </a:xfrm>
        </p:spPr>
        <p:txBody>
          <a:bodyPr vert="horz" lIns="91440" tIns="45720" rIns="91440" bIns="45720" rtlCol="0">
            <a:normAutofit/>
          </a:bodyPr>
          <a:lstStyle/>
          <a:p>
            <a:r>
              <a:rPr lang="pl-PL" dirty="0">
                <a:ea typeface="+mn-lt"/>
                <a:cs typeface="+mn-lt"/>
              </a:rPr>
              <a:t>Specjalista zajmujący się projektowaniem graficznym materiałów wykorzystywanych na potrzeby identyfikacji wizualnej, reklamy i różnego rodzaju publikacji. W tym zawodzie najbardziej zyskają osoby, które będą potrafiły wykazać się dużą kreatywnością. Jak wiemy, to właśnie projekt strony internetowej, czy też okładki książki może zdecydować o sukcesie lub porażce sprzedażowej. Na coraz bardziej konkurencyjnym rynku pracodawcy będą szukali osób, dzięki którym będą mogli się wyróżnić.</a:t>
            </a:r>
            <a:endParaRPr lang="pl-PL" dirty="0"/>
          </a:p>
        </p:txBody>
      </p:sp>
    </p:spTree>
    <p:extLst>
      <p:ext uri="{BB962C8B-B14F-4D97-AF65-F5344CB8AC3E}">
        <p14:creationId xmlns:p14="http://schemas.microsoft.com/office/powerpoint/2010/main" val="3424875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0</TotalTime>
  <Words>472</Words>
  <Application>Microsoft Office PowerPoint</Application>
  <PresentationFormat>Panoramiczny</PresentationFormat>
  <Paragraphs>29</Paragraphs>
  <Slides>15</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15</vt:i4>
      </vt:variant>
    </vt:vector>
  </HeadingPairs>
  <TitlesOfParts>
    <vt:vector size="18" baseType="lpstr">
      <vt:lpstr>Calibri Light</vt:lpstr>
      <vt:lpstr>Garamond</vt:lpstr>
      <vt:lpstr>SavonVTI</vt:lpstr>
      <vt:lpstr>Zawody przyszłości</vt:lpstr>
      <vt:lpstr>Czym są tak naprawdę zawody przyszłości?</vt:lpstr>
      <vt:lpstr>Branża IT (technika informatyczna)</vt:lpstr>
      <vt:lpstr>Logistyka</vt:lpstr>
      <vt:lpstr>Dietetyk</vt:lpstr>
      <vt:lpstr>Pracownik naukowy</vt:lpstr>
      <vt:lpstr>Pracownik medyczny/Lekarz (ogólnie)</vt:lpstr>
      <vt:lpstr>Analityk big data</vt:lpstr>
      <vt:lpstr>Grafik komputerowy</vt:lpstr>
      <vt:lpstr>Weterynarz</vt:lpstr>
      <vt:lpstr>Ekolog</vt:lpstr>
      <vt:lpstr>Key account menager</vt:lpstr>
      <vt:lpstr>Nauczyciel</vt:lpstr>
      <vt:lpstr>Podsumowanie</vt:lpstr>
      <vt:lpstr>Dziękuję za uwagę</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spzezulin7</dc:creator>
  <cp:lastModifiedBy>spzezulin7</cp:lastModifiedBy>
  <cp:revision>541</cp:revision>
  <dcterms:created xsi:type="dcterms:W3CDTF">2022-03-30T18:50:28Z</dcterms:created>
  <dcterms:modified xsi:type="dcterms:W3CDTF">2023-02-14T17:45:32Z</dcterms:modified>
</cp:coreProperties>
</file>